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82" r:id="rId4"/>
    <p:sldId id="285" r:id="rId5"/>
    <p:sldId id="286" r:id="rId6"/>
    <p:sldId id="283" r:id="rId7"/>
    <p:sldId id="284" r:id="rId8"/>
    <p:sldId id="280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05A1E"/>
    <a:srgbClr val="D87244"/>
    <a:srgbClr val="C94D2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4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74D45DB-54D3-45B3-9D31-03E4C6C7975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64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502394-4CFC-4728-8C70-786F195FAB6A}" type="slidenum">
              <a:rPr lang="de-DE" smtClean="0">
                <a:latin typeface="Arial" charset="0"/>
                <a:cs typeface="Arial" charset="0"/>
              </a:rPr>
              <a:pPr/>
              <a:t>1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0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44FF5-F5FA-4D31-A2AB-7B8E1E0A21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641D-F83A-4AAC-9BF9-5E677AE190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0C15-DDF6-49FC-8EBA-86D1F1E707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8DBDE-EE69-4D5A-89F0-A6D1567C86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4E7C-FBA2-470E-B2F5-08E032AEB9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34F0-C65C-449A-8B88-FE647D0F23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B1A1B-3262-4F64-BDAC-CFCA3F9DD3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74E6-A1BB-4D7F-8AD5-4EC421A2E6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TIF_Logo_Fußzeile"/>
          <p:cNvPicPr>
            <a:picLocks noChangeAspect="1" noChangeArrowheads="1"/>
          </p:cNvPicPr>
          <p:nvPr userDrawn="1"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0" y="5637213"/>
            <a:ext cx="9144000" cy="1220787"/>
          </a:xfrm>
          <a:prstGeom prst="rect">
            <a:avLst/>
          </a:prstGeom>
          <a:noFill/>
          <a:effectLst>
            <a:softEdge rad="12700"/>
          </a:effectLst>
          <a:ex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67E57-4D42-4F6C-9F79-F018D5A2D7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65D49-549F-40B1-A6DB-536FD3EBD4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179F830-BED1-4E6C-AEA6-7149B78E2E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hyperlink" Target="mailto:mirafoni112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1"/>
          <p:cNvSpPr txBox="1">
            <a:spLocks noChangeArrowheads="1"/>
          </p:cNvSpPr>
          <p:nvPr/>
        </p:nvSpPr>
        <p:spPr bwMode="auto">
          <a:xfrm>
            <a:off x="899592" y="1052736"/>
            <a:ext cx="74168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000" dirty="0" smtClean="0">
                <a:latin typeface="Arial Black" panose="020B0A04020102020204" pitchFamily="34" charset="0"/>
              </a:rPr>
              <a:t>Women in </a:t>
            </a:r>
            <a:r>
              <a:rPr lang="de-DE" sz="6000" dirty="0" err="1" smtClean="0">
                <a:latin typeface="Arial Black" panose="020B0A04020102020204" pitchFamily="34" charset="0"/>
              </a:rPr>
              <a:t>fire</a:t>
            </a:r>
            <a:r>
              <a:rPr lang="de-DE" sz="6000" dirty="0" smtClean="0">
                <a:latin typeface="Arial Black" panose="020B0A04020102020204" pitchFamily="34" charset="0"/>
              </a:rPr>
              <a:t> </a:t>
            </a:r>
            <a:r>
              <a:rPr lang="de-DE" sz="6000" dirty="0" err="1" smtClean="0">
                <a:latin typeface="Arial Black" panose="020B0A04020102020204" pitchFamily="34" charset="0"/>
              </a:rPr>
              <a:t>and</a:t>
            </a:r>
            <a:r>
              <a:rPr lang="de-DE" sz="6000" dirty="0" smtClean="0">
                <a:latin typeface="Arial Black" panose="020B0A04020102020204" pitchFamily="34" charset="0"/>
              </a:rPr>
              <a:t> </a:t>
            </a:r>
            <a:r>
              <a:rPr lang="de-DE" sz="6000" dirty="0" err="1" smtClean="0">
                <a:latin typeface="Arial Black" panose="020B0A04020102020204" pitchFamily="34" charset="0"/>
              </a:rPr>
              <a:t>rescue</a:t>
            </a:r>
            <a:r>
              <a:rPr lang="de-DE" sz="6000" dirty="0" smtClean="0">
                <a:latin typeface="Arial Black" panose="020B0A04020102020204" pitchFamily="34" charset="0"/>
              </a:rPr>
              <a:t> </a:t>
            </a:r>
            <a:r>
              <a:rPr lang="de-DE" sz="6000" dirty="0" err="1" smtClean="0">
                <a:latin typeface="Arial Black" panose="020B0A04020102020204" pitchFamily="34" charset="0"/>
              </a:rPr>
              <a:t>services</a:t>
            </a:r>
            <a:endParaRPr lang="de-DE" sz="6000" dirty="0">
              <a:latin typeface="Arial Black" panose="020B0A04020102020204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267744" y="414908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Mira Leinonen</a:t>
            </a:r>
          </a:p>
          <a:p>
            <a:pPr algn="ctr"/>
            <a:r>
              <a:rPr lang="fi-FI" dirty="0" smtClean="0"/>
              <a:t>9.12.2014</a:t>
            </a:r>
          </a:p>
          <a:p>
            <a:pPr algn="ctr"/>
            <a:r>
              <a:rPr lang="fi-FI" dirty="0" smtClean="0"/>
              <a:t>Helsinki</a:t>
            </a:r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DE" sz="3200" b="1" dirty="0" err="1" smtClean="0">
                <a:solidFill>
                  <a:schemeClr val="bg1"/>
                </a:solidFill>
              </a:rPr>
              <a:t>Naiset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pelastustoimessa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51520" y="1484784"/>
            <a:ext cx="849694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dirty="0" smtClean="0"/>
              <a:t>Naisia toimii pelastustoimen eri tehtävissä ympäri maailmaa. </a:t>
            </a:r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Maailmanlaajuisesti naisten osuutta pelastustoimen tehtävissä halutaan lisätä, jotta pelastustoimen palvelujen tuottajat vastaisivat enemmän väestöpohjaa.</a:t>
            </a:r>
          </a:p>
          <a:p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Naiset ovat huomattavassa vähemmistössä miehiin nähden. </a:t>
            </a:r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Naiset kohtaavat erilaisia haasteita toimiessaan pelastustoimen tehtävissä: </a:t>
            </a:r>
          </a:p>
          <a:p>
            <a:pPr marL="742950" lvl="1" indent="-285750">
              <a:buFont typeface="Arial"/>
              <a:buChar char="•"/>
            </a:pPr>
            <a:r>
              <a:rPr lang="fi-FI" dirty="0" smtClean="0"/>
              <a:t>Mm. Häirintä, Rekrytoituminen, Alalla pysyminen, Sosiaaliset ja Toimintaympäristöä koskevat seikat…</a:t>
            </a:r>
          </a:p>
          <a:p>
            <a:pPr lvl="1"/>
            <a:endParaRPr lang="fi-FI" dirty="0" smtClean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Jotta pelastustoimi olisi mahdollisimman tasavertainen ja houkutteleva yhteisö naisille, on ensin selvitettävä nykytila ja pohdittava mahdollisia toimenpiteitä ja suosituksia päämäärien toteuttamiseksi. </a:t>
            </a:r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SC_0923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45024"/>
            <a:ext cx="2494963" cy="1657102"/>
          </a:xfrm>
          <a:prstGeom prst="rect">
            <a:avLst/>
          </a:prstGeom>
        </p:spPr>
      </p:pic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DE" sz="3200" b="1" dirty="0" err="1" smtClean="0">
                <a:solidFill>
                  <a:schemeClr val="bg1"/>
                </a:solidFill>
              </a:rPr>
              <a:t>Naiset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pelastustoimessa-komissio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79512" y="1484784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dirty="0" smtClean="0"/>
              <a:t>Perustettu työryhmäksi vuonna 2012.</a:t>
            </a:r>
          </a:p>
          <a:p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Kokoontumiset: Venäjä 2012, Slovakia 2012, Serbia 2013, Ranska 2013, Helsinki 2014, Japani 2014 (Suomi liittyi v. 2013)</a:t>
            </a:r>
          </a:p>
          <a:p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Tällä hetkellä seuraavat maat edustettuina: Venäjä, Slovakia, Serbia, Ranska, Tanska, USA, Kanada, Suomi, Ruotsi, Japani, Saksa, Itävalta, Iso-Britannia</a:t>
            </a:r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Työryhmästä komissioksi syksy 2014</a:t>
            </a:r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Kyselytutkimus 2013-2014, tiedonvaihdot tapaamisissa</a:t>
            </a:r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International Conference for </a:t>
            </a:r>
            <a:r>
              <a:rPr lang="fi-FI" dirty="0" err="1" smtClean="0"/>
              <a:t>Female</a:t>
            </a:r>
            <a:r>
              <a:rPr lang="fi-FI" dirty="0"/>
              <a:t> </a:t>
            </a:r>
            <a:r>
              <a:rPr lang="fi-FI" dirty="0" err="1" smtClean="0"/>
              <a:t>Volunteer</a:t>
            </a:r>
            <a:r>
              <a:rPr lang="fi-FI" dirty="0" smtClean="0"/>
              <a:t> </a:t>
            </a:r>
            <a:r>
              <a:rPr lang="fi-FI" dirty="0" err="1" smtClean="0"/>
              <a:t>Firefighters</a:t>
            </a:r>
            <a:endParaRPr lang="fi-FI" dirty="0" smtClean="0"/>
          </a:p>
          <a:p>
            <a:r>
              <a:rPr lang="fi-FI" dirty="0" smtClean="0"/>
              <a:t>				Tokio lokakuu 2014</a:t>
            </a:r>
          </a:p>
        </p:txBody>
      </p:sp>
    </p:spTree>
    <p:extLst>
      <p:ext uri="{BB962C8B-B14F-4D97-AF65-F5344CB8AC3E}">
        <p14:creationId xmlns:p14="http://schemas.microsoft.com/office/powerpoint/2010/main" val="24435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DE" sz="3200" b="1" dirty="0" err="1" smtClean="0">
                <a:solidFill>
                  <a:schemeClr val="bg1"/>
                </a:solidFill>
              </a:rPr>
              <a:t>Mitä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opittu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tähän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mennessä</a:t>
            </a:r>
            <a:r>
              <a:rPr lang="de-DE" sz="3200" b="1" dirty="0" smtClean="0">
                <a:solidFill>
                  <a:schemeClr val="bg1"/>
                </a:solidFill>
              </a:rPr>
              <a:t>?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51520" y="1484784"/>
            <a:ext cx="849694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dirty="0" smtClean="0"/>
              <a:t>Tasa-arvo ei ole itsestäänselvyys.</a:t>
            </a:r>
          </a:p>
          <a:p>
            <a:pPr marL="742950" lvl="1" indent="-285750">
              <a:buFont typeface="Arial"/>
              <a:buChar char="•"/>
            </a:pPr>
            <a:r>
              <a:rPr lang="fi-FI" dirty="0" smtClean="0"/>
              <a:t>Kaikkialla maailmassa ei ole edes laillista, että nainen toimii palomiehenä.</a:t>
            </a:r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Naisia toimii erilaisissa tehtävissä pelastustoimessa.</a:t>
            </a:r>
          </a:p>
          <a:p>
            <a:pPr marL="1200150" lvl="2" indent="-285750">
              <a:buFont typeface="Arial"/>
              <a:buChar char="•"/>
            </a:pPr>
            <a:r>
              <a:rPr lang="fi-FI" dirty="0" smtClean="0"/>
              <a:t>Operatiiviset tehtävät, Onnettomuuksien ehkäisy, turvallisuusviestintä ja –koulutus…</a:t>
            </a:r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Kun pelastustoimen rakenteet järjestetään niin, että toimijoissa huomioidaan niin naiset kuin miehet, ei eteen tulevia asioita tarvitse ratkaista case </a:t>
            </a:r>
            <a:r>
              <a:rPr lang="fi-FI" dirty="0" err="1" smtClean="0"/>
              <a:t>by</a:t>
            </a:r>
            <a:r>
              <a:rPr lang="fi-FI" dirty="0" smtClean="0"/>
              <a:t> case.</a:t>
            </a:r>
          </a:p>
          <a:p>
            <a:pPr marL="742950" lvl="1" indent="-285750">
              <a:buFont typeface="Arial"/>
              <a:buChar char="•"/>
            </a:pPr>
            <a:r>
              <a:rPr lang="fi-FI" dirty="0" smtClean="0"/>
              <a:t>Tutkittua tietoa eri asioista naisista pelastustoimessa löytyy jo paljon!</a:t>
            </a:r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Hyviä esimerkkejä maailmalta, mm. CAMP FFIT, ”</a:t>
            </a:r>
            <a:r>
              <a:rPr lang="fi-FI" dirty="0" err="1" smtClean="0"/>
              <a:t>It’s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a </a:t>
            </a:r>
            <a:r>
              <a:rPr lang="fi-FI" dirty="0" err="1" smtClean="0"/>
              <a:t>fireman</a:t>
            </a:r>
            <a:r>
              <a:rPr lang="fi-FI" dirty="0" smtClean="0"/>
              <a:t>, </a:t>
            </a:r>
            <a:r>
              <a:rPr lang="fi-FI" dirty="0" err="1" smtClean="0"/>
              <a:t>it’s</a:t>
            </a:r>
            <a:r>
              <a:rPr lang="fi-FI" dirty="0" smtClean="0"/>
              <a:t> a </a:t>
            </a:r>
            <a:r>
              <a:rPr lang="fi-FI" dirty="0" err="1" smtClean="0"/>
              <a:t>fire</a:t>
            </a:r>
            <a:r>
              <a:rPr lang="fi-FI" dirty="0" smtClean="0"/>
              <a:t> </a:t>
            </a:r>
            <a:r>
              <a:rPr lang="fi-FI" dirty="0" err="1" smtClean="0"/>
              <a:t>fighter</a:t>
            </a:r>
            <a:r>
              <a:rPr lang="fi-FI" dirty="0" smtClean="0"/>
              <a:t>”-kampanja…</a:t>
            </a:r>
          </a:p>
          <a:p>
            <a:pPr marL="1200150" lvl="2" indent="-285750">
              <a:buFont typeface="Arial"/>
              <a:buChar char="•"/>
            </a:pP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2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51520" y="14847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Picture 2" descr="C:\Users\hschafer\AppData\Local\Microsoft\Windows\Temporary Internet Files\Content.Outlook\2ALL2OAY\firefighter_ads_ver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086658" cy="658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SC_09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23" y="1412776"/>
            <a:ext cx="4554877" cy="3025254"/>
          </a:xfrm>
          <a:prstGeom prst="rect">
            <a:avLst/>
          </a:prstGeom>
        </p:spPr>
      </p:pic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DE" sz="3200" b="1" dirty="0" err="1" smtClean="0">
                <a:solidFill>
                  <a:schemeClr val="bg1"/>
                </a:solidFill>
              </a:rPr>
              <a:t>Seuraavat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askeleet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51520" y="1484784"/>
            <a:ext cx="849694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dirty="0" smtClean="0"/>
              <a:t>Tapaaminen Tukholmassa </a:t>
            </a:r>
          </a:p>
          <a:p>
            <a:r>
              <a:rPr lang="fi-FI" dirty="0"/>
              <a:t>	</a:t>
            </a:r>
            <a:r>
              <a:rPr lang="fi-FI" dirty="0" smtClean="0"/>
              <a:t>huhtikuu 2015 </a:t>
            </a:r>
          </a:p>
          <a:p>
            <a:endParaRPr lang="fi-FI" dirty="0" smtClean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Komissio järjestyy uudelleen </a:t>
            </a:r>
          </a:p>
          <a:p>
            <a:pPr marL="742950" lvl="1" indent="-285750">
              <a:buFont typeface="Arial"/>
              <a:buChar char="•"/>
            </a:pPr>
            <a:r>
              <a:rPr lang="fi-FI" dirty="0" smtClean="0"/>
              <a:t>Puheenjohtajavaali</a:t>
            </a:r>
          </a:p>
          <a:p>
            <a:pPr marL="742950" lvl="1" indent="-285750">
              <a:buFont typeface="Arial"/>
              <a:buChar char="•"/>
            </a:pPr>
            <a:r>
              <a:rPr lang="fi-FI" dirty="0" smtClean="0"/>
              <a:t>Sihteeri ja viestintävastaava</a:t>
            </a:r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Kyselytutkimus (kehitetty edelleen)</a:t>
            </a:r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pPr marL="285750" indent="-285750">
              <a:buFont typeface="Arial"/>
              <a:buChar char="•"/>
            </a:pPr>
            <a:endParaRPr lang="fi-FI" dirty="0" smtClean="0"/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Komission toimintasuunnitelma ja toimintamallit</a:t>
            </a:r>
          </a:p>
          <a:p>
            <a:pPr marL="742950" lvl="1" indent="-285750">
              <a:buFont typeface="Arial"/>
              <a:buChar char="•"/>
            </a:pPr>
            <a:r>
              <a:rPr lang="fi-FI" dirty="0" smtClean="0"/>
              <a:t>Ehdotettu: </a:t>
            </a:r>
            <a:r>
              <a:rPr lang="fi-FI" dirty="0" err="1" smtClean="0"/>
              <a:t>Women</a:t>
            </a:r>
            <a:r>
              <a:rPr lang="fi-FI" dirty="0" smtClean="0"/>
              <a:t> in </a:t>
            </a:r>
            <a:r>
              <a:rPr lang="fi-FI" dirty="0" err="1" smtClean="0"/>
              <a:t>operational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ja </a:t>
            </a:r>
            <a:r>
              <a:rPr lang="fi-FI" dirty="0" err="1" smtClean="0"/>
              <a:t>Women</a:t>
            </a:r>
            <a:r>
              <a:rPr lang="fi-FI" dirty="0" smtClean="0"/>
              <a:t> in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jobs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5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DE" sz="3200" b="1" dirty="0" err="1" smtClean="0">
                <a:solidFill>
                  <a:schemeClr val="bg1"/>
                </a:solidFill>
              </a:rPr>
              <a:t>Tarvittavat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askeleet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Suomessa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51520" y="1484784"/>
            <a:ext cx="8496944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dirty="0" smtClean="0"/>
              <a:t>Naiset pelastustoimessa – seminaari</a:t>
            </a:r>
          </a:p>
          <a:p>
            <a:pPr marL="742950" lvl="1" indent="-285750">
              <a:buFont typeface="Arial"/>
              <a:buChar char="•"/>
            </a:pPr>
            <a:r>
              <a:rPr lang="fi-FI" dirty="0" smtClean="0"/>
              <a:t>Maaliskuu 2015?</a:t>
            </a:r>
          </a:p>
          <a:p>
            <a:pPr marL="742950" lvl="1" indent="-285750">
              <a:buFont typeface="Arial"/>
              <a:buChar char="•"/>
            </a:pPr>
            <a:r>
              <a:rPr lang="fi-FI" dirty="0" smtClean="0"/>
              <a:t>Alustuksia eri näkökulmista, paneelikeskustelu</a:t>
            </a:r>
            <a:endParaRPr lang="fi-FI" dirty="0" smtClean="0"/>
          </a:p>
          <a:p>
            <a:pPr marL="285750" indent="-285750">
              <a:buFont typeface="Arial"/>
              <a:buChar char="•"/>
            </a:pPr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Kansallinen verkosto </a:t>
            </a:r>
            <a:r>
              <a:rPr lang="fi-FI" dirty="0" smtClean="0"/>
              <a:t>pelastustoimen naisille</a:t>
            </a:r>
            <a:endParaRPr lang="fi-FI" dirty="0" smtClean="0"/>
          </a:p>
          <a:p>
            <a:pPr marL="742950" lvl="1" indent="-285750">
              <a:buFont typeface="Arial"/>
              <a:buChar char="•"/>
            </a:pPr>
            <a:r>
              <a:rPr lang="fi-FI" dirty="0" smtClean="0"/>
              <a:t>Sekä ammattilaisille että vapaaehtoisille</a:t>
            </a:r>
          </a:p>
          <a:p>
            <a:pPr marL="742950" lvl="1" indent="-285750">
              <a:buFont typeface="Arial"/>
              <a:buChar char="•"/>
            </a:pPr>
            <a:r>
              <a:rPr lang="fi-FI" dirty="0" smtClean="0"/>
              <a:t>Niin operatiivisissa tehtävissä kuin muissa tehtävissä toimiville</a:t>
            </a:r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Tiedonvaihtoa, ajankohtaisia asioita, tilannekatsauksia </a:t>
            </a:r>
            <a:r>
              <a:rPr lang="fi-FI" dirty="0" smtClean="0">
                <a:sym typeface="Wingdings"/>
              </a:rPr>
              <a:t> toimintasuunnitelma!</a:t>
            </a:r>
          </a:p>
          <a:p>
            <a:pPr marL="285750" indent="-285750">
              <a:buFont typeface="Arial"/>
              <a:buChar char="•"/>
            </a:pPr>
            <a:endParaRPr lang="fi-FI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fi-FI" dirty="0" smtClean="0">
              <a:sym typeface="Wingdings"/>
            </a:endParaRPr>
          </a:p>
          <a:p>
            <a:endParaRPr lang="fi-FI" dirty="0" smtClean="0">
              <a:sym typeface="Wingdings"/>
            </a:endParaRPr>
          </a:p>
          <a:p>
            <a:pPr lvl="3"/>
            <a:r>
              <a:rPr lang="fi-FI" sz="2000" b="1" dirty="0" smtClean="0">
                <a:sym typeface="Wingdings"/>
              </a:rPr>
              <a:t>On aika siirtyä juhlapuheista toimintaan.</a:t>
            </a:r>
            <a:endParaRPr lang="fi-FI" dirty="0" smtClean="0"/>
          </a:p>
          <a:p>
            <a:pPr marL="742950" lvl="1" indent="-285750">
              <a:buFont typeface="Arial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5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188913"/>
            <a:ext cx="9144000" cy="1079500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de-DE" sz="4400" b="1" dirty="0" err="1" smtClean="0">
                <a:solidFill>
                  <a:schemeClr val="bg1"/>
                </a:solidFill>
              </a:rPr>
              <a:t>Kiitos</a:t>
            </a:r>
            <a:r>
              <a:rPr lang="de-DE" sz="4400" b="1" dirty="0">
                <a:solidFill>
                  <a:schemeClr val="bg1"/>
                </a:solidFill>
              </a:rPr>
              <a:t> </a:t>
            </a:r>
            <a:r>
              <a:rPr lang="de-DE" sz="4400" b="1" dirty="0" err="1" smtClean="0">
                <a:solidFill>
                  <a:schemeClr val="bg1"/>
                </a:solidFill>
              </a:rPr>
              <a:t>huomiostanne</a:t>
            </a:r>
            <a:r>
              <a:rPr lang="de-DE" sz="4400" b="1" dirty="0" smtClean="0">
                <a:solidFill>
                  <a:schemeClr val="bg1"/>
                </a:solidFill>
              </a:rPr>
              <a:t>!</a:t>
            </a:r>
            <a:endParaRPr lang="de-DE" sz="4400" b="1" dirty="0">
              <a:solidFill>
                <a:schemeClr val="bg1"/>
              </a:solidFill>
            </a:endParaRPr>
          </a:p>
        </p:txBody>
      </p:sp>
      <p:pic>
        <p:nvPicPr>
          <p:cNvPr id="40964" name="Picture 9" descr="CTIF_Logo_Fußze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7213"/>
            <a:ext cx="91440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iruutu 1"/>
          <p:cNvSpPr txBox="1"/>
          <p:nvPr/>
        </p:nvSpPr>
        <p:spPr>
          <a:xfrm>
            <a:off x="1691680" y="1916832"/>
            <a:ext cx="56886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Kysymyksiä, kommentteja?</a:t>
            </a:r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r>
              <a:rPr lang="fi-FI" dirty="0" smtClean="0"/>
              <a:t>Mira Leinonen</a:t>
            </a:r>
          </a:p>
          <a:p>
            <a:pPr algn="ctr"/>
            <a:r>
              <a:rPr lang="fi-FI" dirty="0" smtClean="0">
                <a:hlinkClick r:id="rId3"/>
              </a:rPr>
              <a:t>mirafoni112@gmail.com</a:t>
            </a:r>
            <a:endParaRPr lang="fi-FI" dirty="0" smtClean="0"/>
          </a:p>
          <a:p>
            <a:pPr algn="ctr"/>
            <a:r>
              <a:rPr lang="fi-FI" dirty="0" smtClean="0"/>
              <a:t>p. 040 5191147</a:t>
            </a:r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338</Words>
  <Application>Microsoft Macintosh PowerPoint</Application>
  <PresentationFormat>Näytössä katseltava diaesitys (4:3)</PresentationFormat>
  <Paragraphs>81</Paragraphs>
  <Slides>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Standarddesign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Multimedia</dc:creator>
  <cp:lastModifiedBy>Mira Leinonen</cp:lastModifiedBy>
  <cp:revision>91</cp:revision>
  <dcterms:created xsi:type="dcterms:W3CDTF">2009-06-26T09:10:59Z</dcterms:created>
  <dcterms:modified xsi:type="dcterms:W3CDTF">2014-12-07T20:54:23Z</dcterms:modified>
</cp:coreProperties>
</file>